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6" r:id="rId3"/>
    <p:sldId id="257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2" r:id="rId12"/>
    <p:sldId id="273" r:id="rId13"/>
    <p:sldId id="278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varo Fredes" initials="AF" lastIdx="1" clrIdx="0">
    <p:extLst>
      <p:ext uri="{19B8F6BF-5375-455C-9EA6-DF929625EA0E}">
        <p15:presenceInfo xmlns:p15="http://schemas.microsoft.com/office/powerpoint/2012/main" userId="Alvaro Fredes" providerId="None"/>
      </p:ext>
    </p:extLst>
  </p:cmAuthor>
  <p:cmAuthor id="2" name="Alvaro Fredes" initials="AF [2]" lastIdx="1" clrIdx="1">
    <p:extLst>
      <p:ext uri="{19B8F6BF-5375-455C-9EA6-DF929625EA0E}">
        <p15:presenceInfo xmlns:p15="http://schemas.microsoft.com/office/powerpoint/2012/main" userId="S::gerenciacomercial@franciscopardo.cl::90fc9dcd-43ce-4146-8af9-c014efa71b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Atencion</a:t>
            </a:r>
            <a:r>
              <a:rPr lang="en-US" baseline="0"/>
              <a:t> Ejecutiva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666337611056269E-2"/>
          <c:y val="0.18362817693375152"/>
          <c:w val="0.83405507924540034"/>
          <c:h val="0.7669551135682295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FD7-4380-9818-EFA686071A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FD7-4380-9818-EFA686071A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FD7-4380-9818-EFA686071A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EFD7-4380-9818-EFA686071A3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EFD7-4380-9818-EFA686071A3F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FFC22FD3-38E3-4BDB-BE80-155D18B83CA7}" type="PERCENTAGE">
                      <a:rPr lang="en-US" baseline="0" smtClean="0"/>
                      <a:pPr/>
                      <a:t>[PORCENTAJE]</a:t>
                    </a:fld>
                    <a:endParaRPr lang="es-CL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FD7-4380-9818-EFA686071A3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D7-4380-9818-EFA686071A3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D7-4380-9818-EFA686071A3F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D7-4380-9818-EFA686071A3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Rapidez</a:t>
            </a:r>
            <a:r>
              <a:rPr lang="en-US" baseline="0"/>
              <a:t> en la tramitacion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F81-4C13-AF3A-753EDF0826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F81-4C13-AF3A-753EDF0826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F81-4C13-AF3A-753EDF0826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AF81-4C13-AF3A-753EDF0826B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AF81-4C13-AF3A-753EDF0826B9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F81-4C13-AF3A-753EDF0826B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F81-4C13-AF3A-753EDF0826B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F81-4C13-AF3A-753EDF0826B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Hoja1!$A$14:$A$18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Hoja1!$B$14:$B$18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F81-4C13-AF3A-753EDF0826B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Facturacion</a:t>
            </a:r>
            <a:endParaRPr lang="es-CL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03F-42F5-B20A-9E76DEA3B12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03F-42F5-B20A-9E76DEA3B12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03F-42F5-B20A-9E76DEA3B12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03F-42F5-B20A-9E76DEA3B12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03F-42F5-B20A-9E76DEA3B120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3F-42F5-B20A-9E76DEA3B12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fld id="{9A6E7F61-3F04-48C7-AA4E-0963D9B3E044}" type="PERCENTAGE">
                      <a:rPr lang="en-US" smtClean="0"/>
                      <a:pPr/>
                      <a:t>[PORCENTAJE]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03F-42F5-B20A-9E76DEA3B12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3F-42F5-B20A-9E76DEA3B12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Hoja1!$A$24:$A$28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Hoja1!$B$24:$B$28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03F-42F5-B20A-9E76DEA3B12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Mensajeria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F4A-4E25-9D43-82B23DDA65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F4A-4E25-9D43-82B23DDA65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F4A-4E25-9D43-82B23DDA65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F4A-4E25-9D43-82B23DDA65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F4A-4E25-9D43-82B23DDA656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4A-4E25-9D43-82B23DDA65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4A-4E25-9D43-82B23DDA656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4A-4E25-9D43-82B23DDA656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4A-4E25-9D43-82B23DDA656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Hoja1!$H$4:$H$8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Hoja1!$I$4:$I$8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4A-4E25-9D43-82B23DDA656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306-4454-80CD-6B4EF7AA01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306-4454-80CD-6B4EF7AA01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8306-4454-80CD-6B4EF7AA011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8306-4454-80CD-6B4EF7AA011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8306-4454-80CD-6B4EF7AA0112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06-4454-80CD-6B4EF7AA011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06-4454-80CD-6B4EF7AA011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06-4454-80CD-6B4EF7AA011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06-4454-80CD-6B4EF7AA011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Hoja1!$H$14:$H$18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Hoja1!$I$14:$I$18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306-4454-80CD-6B4EF7AA011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Asesoria</a:t>
            </a:r>
            <a:r>
              <a:rPr lang="en-US" baseline="0"/>
              <a:t> Tecnica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9E5-4262-B3B8-C0BECACEE6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9E5-4262-B3B8-C0BECACEE6C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9E5-4262-B3B8-C0BECACEE6C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9E5-4262-B3B8-C0BECACEE6C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99E5-4262-B3B8-C0BECACEE6CD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E5-4262-B3B8-C0BECACEE6C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E5-4262-B3B8-C0BECACEE6C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E5-4262-B3B8-C0BECACEE6CD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Hoja1!$H$24:$H$28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Hoja1!$I$24:$I$28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9E5-4262-B3B8-C0BECACEE6C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Manejo</a:t>
            </a:r>
            <a:r>
              <a:rPr lang="en-US" baseline="0" dirty="0"/>
              <a:t> de la </a:t>
            </a:r>
            <a:r>
              <a:rPr lang="en-US" baseline="0" dirty="0" err="1"/>
              <a:t>informacion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9E5-4DD5-A07C-C31EF6DEB9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9E5-4DD5-A07C-C31EF6DEB9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9E5-4DD5-A07C-C31EF6DEB9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9E5-4DD5-A07C-C31EF6DEB9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9E5-4DD5-A07C-C31EF6DEB921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E5-4DD5-A07C-C31EF6DEB92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E5-4DD5-A07C-C31EF6DEB92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E5-4DD5-A07C-C31EF6DEB92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5-4DD5-A07C-C31EF6DEB92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Seguridad</a:t>
            </a:r>
            <a:r>
              <a:rPr lang="en-US" baseline="0" dirty="0"/>
              <a:t> del </a:t>
            </a:r>
            <a:r>
              <a:rPr lang="en-US" baseline="0" dirty="0" err="1"/>
              <a:t>retiro</a:t>
            </a:r>
            <a:r>
              <a:rPr lang="en-US" baseline="0" dirty="0"/>
              <a:t> de carga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9E3-4591-9E58-F548A9A732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9E3-4591-9E58-F548A9A732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9E3-4591-9E58-F548A9A7325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9E3-4591-9E58-F548A9A7325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C9E3-4591-9E58-F548A9A7325B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E3-4591-9E58-F548A9A7325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E3-4591-9E58-F548A9A7325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E3-4591-9E58-F548A9A7325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Hoja1!$A$14:$A$18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Hoja1!$B$14:$B$18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E3-4591-9E58-F548A9A732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329F9B-BDD9-4DDB-937D-16162436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255" y="0"/>
            <a:ext cx="7551489" cy="119510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69FA25-8ACB-4C12-BD33-A8B0C1059535}"/>
              </a:ext>
            </a:extLst>
          </p:cNvPr>
          <p:cNvSpPr/>
          <p:nvPr/>
        </p:nvSpPr>
        <p:spPr>
          <a:xfrm>
            <a:off x="1232453" y="1979832"/>
            <a:ext cx="10668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4800" dirty="0"/>
              <a:t>        Revisión Gerencial año 2022</a:t>
            </a:r>
          </a:p>
          <a:p>
            <a:endParaRPr lang="es-419" sz="4800" dirty="0"/>
          </a:p>
          <a:p>
            <a:r>
              <a:rPr lang="es-419" sz="4800" dirty="0"/>
              <a:t>                Alvaro Fredes S.</a:t>
            </a:r>
          </a:p>
          <a:p>
            <a:r>
              <a:rPr lang="es-419" sz="4800" dirty="0"/>
              <a:t>             Gerente Comercial</a:t>
            </a:r>
          </a:p>
        </p:txBody>
      </p:sp>
    </p:spTree>
    <p:extLst>
      <p:ext uri="{BB962C8B-B14F-4D97-AF65-F5344CB8AC3E}">
        <p14:creationId xmlns:p14="http://schemas.microsoft.com/office/powerpoint/2010/main" val="31849250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1CC7FFE-98B0-4DE8-B333-306199FDD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984459-68D2-46E1-8714-C886CD0570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39478" y="0"/>
            <a:ext cx="7924800" cy="1049337"/>
          </a:xfrm>
        </p:spPr>
        <p:txBody>
          <a:bodyPr/>
          <a:lstStyle/>
          <a:p>
            <a:r>
              <a:rPr lang="es-419" dirty="0"/>
              <a:t>CANTIDAD DE CLIENTES POR AÑO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FFDA21-9B26-4FE9-83DC-0D704DB5490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" y="552381"/>
            <a:ext cx="12192000" cy="6064319"/>
          </a:xfrm>
        </p:spPr>
        <p:txBody>
          <a:bodyPr>
            <a:noAutofit/>
          </a:bodyPr>
          <a:lstStyle/>
          <a:p>
            <a:r>
              <a:rPr lang="es-CL" b="1" dirty="0"/>
              <a:t>Gerencia Comercial</a:t>
            </a:r>
          </a:p>
          <a:p>
            <a:r>
              <a:rPr lang="es-CL" b="1" dirty="0"/>
              <a:t>Cantidad de clientes por año</a:t>
            </a:r>
            <a:endParaRPr lang="es-419" b="1" dirty="0"/>
          </a:p>
          <a:p>
            <a:pPr lvl="0"/>
            <a:endParaRPr lang="es-419" sz="1050" b="1" dirty="0"/>
          </a:p>
          <a:p>
            <a:r>
              <a:rPr lang="es-419" sz="3200" dirty="0"/>
              <a:t>Año 2019 ingresaron 508 clientes</a:t>
            </a:r>
          </a:p>
          <a:p>
            <a:r>
              <a:rPr lang="es-419" sz="3200" dirty="0"/>
              <a:t>Año 2020 ingresaron 522 clientes</a:t>
            </a:r>
          </a:p>
          <a:p>
            <a:r>
              <a:rPr lang="es-419" sz="3200" dirty="0"/>
              <a:t>Año 2021 ingresaron 497 clientes</a:t>
            </a:r>
          </a:p>
          <a:p>
            <a:r>
              <a:rPr lang="es-419" sz="3200" dirty="0"/>
              <a:t>Año 2022 hasta Julio, han ingresado 197 clientes</a:t>
            </a:r>
          </a:p>
        </p:txBody>
      </p:sp>
    </p:spTree>
    <p:extLst>
      <p:ext uri="{BB962C8B-B14F-4D97-AF65-F5344CB8AC3E}">
        <p14:creationId xmlns:p14="http://schemas.microsoft.com/office/powerpoint/2010/main" val="270112191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79994-FEFE-426F-B514-7EBAD503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0" y="804519"/>
            <a:ext cx="9345324" cy="1049235"/>
          </a:xfrm>
        </p:spPr>
        <p:txBody>
          <a:bodyPr>
            <a:normAutofit fontScale="90000"/>
          </a:bodyPr>
          <a:lstStyle/>
          <a:p>
            <a:r>
              <a:rPr lang="es-CL" b="1" u="sng" dirty="0"/>
              <a:t>CRECIMIENTO AGENCIA DE ADUANA EN LOS ULTIMOS 4 AÑOS</a:t>
            </a:r>
            <a:br>
              <a:rPr lang="es-419" dirty="0"/>
            </a:b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4C9C6C9-6232-4FFA-8BDB-6BD7149F37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968490"/>
              </p:ext>
            </p:extLst>
          </p:nvPr>
        </p:nvGraphicFramePr>
        <p:xfrm>
          <a:off x="1719470" y="1853756"/>
          <a:ext cx="9211738" cy="4303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1062">
                  <a:extLst>
                    <a:ext uri="{9D8B030D-6E8A-4147-A177-3AD203B41FA5}">
                      <a16:colId xmlns:a16="http://schemas.microsoft.com/office/drawing/2014/main" val="3313384544"/>
                    </a:ext>
                  </a:extLst>
                </a:gridCol>
                <a:gridCol w="821062">
                  <a:extLst>
                    <a:ext uri="{9D8B030D-6E8A-4147-A177-3AD203B41FA5}">
                      <a16:colId xmlns:a16="http://schemas.microsoft.com/office/drawing/2014/main" val="3092637573"/>
                    </a:ext>
                  </a:extLst>
                </a:gridCol>
                <a:gridCol w="2340060">
                  <a:extLst>
                    <a:ext uri="{9D8B030D-6E8A-4147-A177-3AD203B41FA5}">
                      <a16:colId xmlns:a16="http://schemas.microsoft.com/office/drawing/2014/main" val="1992259758"/>
                    </a:ext>
                  </a:extLst>
                </a:gridCol>
                <a:gridCol w="2111104">
                  <a:extLst>
                    <a:ext uri="{9D8B030D-6E8A-4147-A177-3AD203B41FA5}">
                      <a16:colId xmlns:a16="http://schemas.microsoft.com/office/drawing/2014/main" val="1482764644"/>
                    </a:ext>
                  </a:extLst>
                </a:gridCol>
                <a:gridCol w="1346762">
                  <a:extLst>
                    <a:ext uri="{9D8B030D-6E8A-4147-A177-3AD203B41FA5}">
                      <a16:colId xmlns:a16="http://schemas.microsoft.com/office/drawing/2014/main" val="5149688"/>
                    </a:ext>
                  </a:extLst>
                </a:gridCol>
                <a:gridCol w="1611688">
                  <a:extLst>
                    <a:ext uri="{9D8B030D-6E8A-4147-A177-3AD203B41FA5}">
                      <a16:colId xmlns:a16="http://schemas.microsoft.com/office/drawing/2014/main" val="2791762402"/>
                    </a:ext>
                  </a:extLst>
                </a:gridCol>
              </a:tblGrid>
              <a:tr h="373892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 PORCENTAJE DE COMPARACION AÑO 2018-2019-2020-2021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32768"/>
                  </a:ext>
                </a:extLst>
              </a:tr>
              <a:tr h="373892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2018 19.686 OPERACIONES 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279978"/>
                  </a:ext>
                </a:extLst>
              </a:tr>
              <a:tr h="3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7893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2019)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87030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2019 20.953 OPERACIONES 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1.267 OPERACIONES 6,05%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08591"/>
                  </a:ext>
                </a:extLst>
              </a:tr>
              <a:tr h="3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479563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2020)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1691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2020 22.111 OPERACIONES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1.158 OPERACIONES 5,24%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0995"/>
                  </a:ext>
                </a:extLst>
              </a:tr>
              <a:tr h="33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724530"/>
                  </a:ext>
                </a:extLst>
              </a:tr>
              <a:tr h="33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2021)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61074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2021 25.896 OPERACIONES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3.785 OPERACIONES 14,61%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7281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D652BDBA-0035-49CC-BD55-6E107A87A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5486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6FB24-2A47-406D-89CD-CD702619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/>
              <a:t>H</a:t>
            </a:r>
            <a:r>
              <a:rPr lang="es-CL" b="1" u="sng" dirty="0" err="1"/>
              <a:t>onorarios</a:t>
            </a:r>
            <a:r>
              <a:rPr lang="es-CL" b="1" u="sng" dirty="0"/>
              <a:t> netos totales de los años 2018, 2019, 2020, 2021, 2022 a la fecha</a:t>
            </a: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B594988-2E21-44FB-BF1E-DBAA72C03C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0242857"/>
              </p:ext>
            </p:extLst>
          </p:nvPr>
        </p:nvGraphicFramePr>
        <p:xfrm>
          <a:off x="1575117" y="1751798"/>
          <a:ext cx="9356090" cy="4561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838">
                  <a:extLst>
                    <a:ext uri="{9D8B030D-6E8A-4147-A177-3AD203B41FA5}">
                      <a16:colId xmlns:a16="http://schemas.microsoft.com/office/drawing/2014/main" val="1155403182"/>
                    </a:ext>
                  </a:extLst>
                </a:gridCol>
                <a:gridCol w="1200744">
                  <a:extLst>
                    <a:ext uri="{9D8B030D-6E8A-4147-A177-3AD203B41FA5}">
                      <a16:colId xmlns:a16="http://schemas.microsoft.com/office/drawing/2014/main" val="3821144661"/>
                    </a:ext>
                  </a:extLst>
                </a:gridCol>
                <a:gridCol w="3422170">
                  <a:extLst>
                    <a:ext uri="{9D8B030D-6E8A-4147-A177-3AD203B41FA5}">
                      <a16:colId xmlns:a16="http://schemas.microsoft.com/office/drawing/2014/main" val="3122898979"/>
                    </a:ext>
                  </a:extLst>
                </a:gridCol>
                <a:gridCol w="3087338">
                  <a:extLst>
                    <a:ext uri="{9D8B030D-6E8A-4147-A177-3AD203B41FA5}">
                      <a16:colId xmlns:a16="http://schemas.microsoft.com/office/drawing/2014/main" val="3099345668"/>
                    </a:ext>
                  </a:extLst>
                </a:gridCol>
              </a:tblGrid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AÑO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ONORARIOS S/IVA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PORCENTAJE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154903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2017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b="1" dirty="0">
                        <a:effectLst/>
                        <a:latin typeface="Gill Sans MT" panose="020B05020201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2018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</a:rPr>
                        <a:t>$1.053.419.302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</a:rPr>
                        <a:t>$1.239.651.174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15,02%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291628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2019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1.427.134.853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13,14%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295048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2020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1.682.340.189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15,17%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630490"/>
                  </a:ext>
                </a:extLst>
              </a:tr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2021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2.244.815.383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25,06%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33763"/>
                  </a:ext>
                </a:extLst>
              </a:tr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2022 A LA FECHA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1.294.711.472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60094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7B8BB426-C663-40AE-BD25-F14A41A11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6978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630D9-6BC4-4FC7-BF74-D8F9E753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362" y="1130517"/>
            <a:ext cx="9603275" cy="552381"/>
          </a:xfrm>
        </p:spPr>
        <p:txBody>
          <a:bodyPr>
            <a:normAutofit fontScale="90000"/>
          </a:bodyPr>
          <a:lstStyle/>
          <a:p>
            <a:r>
              <a:rPr lang="es-C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año 2022 se realizó una encuesta de satisfacción a un grupo de clientes.</a:t>
            </a:r>
            <a:br>
              <a:rPr lang="es-419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419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BA9CBD-E5FF-4CA1-9D59-DE9B62D2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7B1627A-0484-4C89-A285-8FA2CB3E87D4}"/>
              </a:ext>
            </a:extLst>
          </p:cNvPr>
          <p:cNvSpPr/>
          <p:nvPr/>
        </p:nvSpPr>
        <p:spPr>
          <a:xfrm>
            <a:off x="-83463" y="2124989"/>
            <a:ext cx="420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/>
              <a:t>Adjunto resultados encuesta externa:</a:t>
            </a:r>
            <a:endParaRPr lang="es-419" dirty="0"/>
          </a:p>
        </p:txBody>
      </p:sp>
      <p:graphicFrame>
        <p:nvGraphicFramePr>
          <p:cNvPr id="13" name="Marcador de contenido 12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2821020"/>
              </p:ext>
            </p:extLst>
          </p:nvPr>
        </p:nvGraphicFramePr>
        <p:xfrm>
          <a:off x="4622800" y="2494321"/>
          <a:ext cx="6432550" cy="282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51A9972C-D960-486D-80A4-8E87FDE5E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496429"/>
              </p:ext>
            </p:extLst>
          </p:nvPr>
        </p:nvGraphicFramePr>
        <p:xfrm>
          <a:off x="215900" y="2494319"/>
          <a:ext cx="4204549" cy="2909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179">
                  <a:extLst>
                    <a:ext uri="{9D8B030D-6E8A-4147-A177-3AD203B41FA5}">
                      <a16:colId xmlns:a16="http://schemas.microsoft.com/office/drawing/2014/main" val="92750989"/>
                    </a:ext>
                  </a:extLst>
                </a:gridCol>
                <a:gridCol w="2048370">
                  <a:extLst>
                    <a:ext uri="{9D8B030D-6E8A-4147-A177-3AD203B41FA5}">
                      <a16:colId xmlns:a16="http://schemas.microsoft.com/office/drawing/2014/main" val="1497575908"/>
                    </a:ext>
                  </a:extLst>
                </a:gridCol>
              </a:tblGrid>
              <a:tr h="41515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Atención ejecutiva, incluyendo tiempos de pandemia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24342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7746371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512895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6467303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770593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9049530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686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1402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F39598D-BA49-4281-80F5-89E1B8BA1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D9C1509-AA07-4FC5-9163-9FC839958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55071"/>
              </p:ext>
            </p:extLst>
          </p:nvPr>
        </p:nvGraphicFramePr>
        <p:xfrm>
          <a:off x="0" y="660401"/>
          <a:ext cx="6096000" cy="215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263227462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288902786"/>
                    </a:ext>
                  </a:extLst>
                </a:gridCol>
              </a:tblGrid>
              <a:tr h="316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Rapidez en la tramitación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34362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557163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6152556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138839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853603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8403977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6887959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012CDF6-EFD4-48A0-9E73-FBFEDAB09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595513"/>
              </p:ext>
            </p:extLst>
          </p:nvPr>
        </p:nvGraphicFramePr>
        <p:xfrm>
          <a:off x="0" y="3532528"/>
          <a:ext cx="6096000" cy="2315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757075595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162279987"/>
                    </a:ext>
                  </a:extLst>
                </a:gridCol>
              </a:tblGrid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Facturación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9201809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9049231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6166364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5910222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1734285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9087742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2674890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784679"/>
              </p:ext>
            </p:extLst>
          </p:nvPr>
        </p:nvGraphicFramePr>
        <p:xfrm>
          <a:off x="6388100" y="660401"/>
          <a:ext cx="5511800" cy="2157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93A98AA-1508-4E9C-9140-226E2489DB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219282"/>
              </p:ext>
            </p:extLst>
          </p:nvPr>
        </p:nvGraphicFramePr>
        <p:xfrm>
          <a:off x="6388100" y="3532528"/>
          <a:ext cx="5511800" cy="231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826879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8C2F011-7DFD-4C44-9C0D-4624EE50B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6EB9B45-1577-44A6-8023-ACDCE9303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817425"/>
              </p:ext>
            </p:extLst>
          </p:nvPr>
        </p:nvGraphicFramePr>
        <p:xfrm>
          <a:off x="317500" y="838200"/>
          <a:ext cx="5295900" cy="236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4300">
                  <a:extLst>
                    <a:ext uri="{9D8B030D-6E8A-4147-A177-3AD203B41FA5}">
                      <a16:colId xmlns:a16="http://schemas.microsoft.com/office/drawing/2014/main" val="15502949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3901460474"/>
                    </a:ext>
                  </a:extLst>
                </a:gridCol>
              </a:tblGrid>
              <a:tr h="509420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Mensajería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2742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3806100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muy 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520902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8507081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855404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016851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6241125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17C348F-A892-4848-9553-ECE27ABAC9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8496971"/>
              </p:ext>
            </p:extLst>
          </p:nvPr>
        </p:nvGraphicFramePr>
        <p:xfrm>
          <a:off x="6337300" y="838200"/>
          <a:ext cx="5283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B1B98AB-CB73-4BAF-B85E-CC145084D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91613"/>
              </p:ext>
            </p:extLst>
          </p:nvPr>
        </p:nvGraphicFramePr>
        <p:xfrm>
          <a:off x="317500" y="3429000"/>
          <a:ext cx="5295900" cy="2158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1569">
                  <a:extLst>
                    <a:ext uri="{9D8B030D-6E8A-4147-A177-3AD203B41FA5}">
                      <a16:colId xmlns:a16="http://schemas.microsoft.com/office/drawing/2014/main" val="1382599232"/>
                    </a:ext>
                  </a:extLst>
                </a:gridCol>
                <a:gridCol w="2654331">
                  <a:extLst>
                    <a:ext uri="{9D8B030D-6E8A-4147-A177-3AD203B41FA5}">
                      <a16:colId xmlns:a16="http://schemas.microsoft.com/office/drawing/2014/main" val="2753453632"/>
                    </a:ext>
                  </a:extLst>
                </a:gridCol>
              </a:tblGrid>
              <a:tr h="504372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Transporte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637838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7813746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183077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88357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535335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6170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7545200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B102043-7950-4734-AC45-5C47CBAEE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057289"/>
              </p:ext>
            </p:extLst>
          </p:nvPr>
        </p:nvGraphicFramePr>
        <p:xfrm>
          <a:off x="6337300" y="3429000"/>
          <a:ext cx="5283200" cy="215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4252239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88D80BD-F4C8-4845-BCFD-33296F00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73FF988-D0D4-4761-90A8-898EB4CD4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914164"/>
              </p:ext>
            </p:extLst>
          </p:nvPr>
        </p:nvGraphicFramePr>
        <p:xfrm>
          <a:off x="482600" y="1651000"/>
          <a:ext cx="5613400" cy="28193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6700">
                  <a:extLst>
                    <a:ext uri="{9D8B030D-6E8A-4147-A177-3AD203B41FA5}">
                      <a16:colId xmlns:a16="http://schemas.microsoft.com/office/drawing/2014/main" val="1687725891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060086588"/>
                    </a:ext>
                  </a:extLst>
                </a:gridCol>
              </a:tblGrid>
              <a:tr h="41403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Asesoría técnica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02841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4653273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8962089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661696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7603945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54730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8888184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5AA40C1-E4D1-4C35-A02C-00EB69EFB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142696"/>
              </p:ext>
            </p:extLst>
          </p:nvPr>
        </p:nvGraphicFramePr>
        <p:xfrm>
          <a:off x="6248400" y="1651000"/>
          <a:ext cx="5473700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508409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DB7853-A9F2-4BD1-93A1-10825E888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87" y="804519"/>
            <a:ext cx="10812912" cy="4661827"/>
          </a:xfrm>
        </p:spPr>
        <p:txBody>
          <a:bodyPr/>
          <a:lstStyle/>
          <a:p>
            <a:pPr marL="0" indent="0">
              <a:buNone/>
            </a:pPr>
            <a:endParaRPr lang="es-419" dirty="0"/>
          </a:p>
          <a:p>
            <a:endParaRPr lang="es-419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31E78F-AB14-4BD6-83EC-64279019E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FCF140B-423F-4AA3-B67F-42CDD59D7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441396"/>
              </p:ext>
            </p:extLst>
          </p:nvPr>
        </p:nvGraphicFramePr>
        <p:xfrm>
          <a:off x="800100" y="1472665"/>
          <a:ext cx="5118100" cy="3831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4667">
                  <a:extLst>
                    <a:ext uri="{9D8B030D-6E8A-4147-A177-3AD203B41FA5}">
                      <a16:colId xmlns:a16="http://schemas.microsoft.com/office/drawing/2014/main" val="3748325602"/>
                    </a:ext>
                  </a:extLst>
                </a:gridCol>
                <a:gridCol w="2493433">
                  <a:extLst>
                    <a:ext uri="{9D8B030D-6E8A-4147-A177-3AD203B41FA5}">
                      <a16:colId xmlns:a16="http://schemas.microsoft.com/office/drawing/2014/main" val="3975678712"/>
                    </a:ext>
                  </a:extLst>
                </a:gridCol>
              </a:tblGrid>
              <a:tr h="59976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Manejo de la </a:t>
                      </a:r>
                      <a:r>
                        <a:rPr lang="es-E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informacion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36870"/>
                  </a:ext>
                </a:extLst>
              </a:tr>
              <a:tr h="59976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0368392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649925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0100270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6076556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568358"/>
                  </a:ext>
                </a:extLst>
              </a:tr>
              <a:tr h="34723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323036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4908109"/>
              </p:ext>
            </p:extLst>
          </p:nvPr>
        </p:nvGraphicFramePr>
        <p:xfrm>
          <a:off x="6569679" y="1518384"/>
          <a:ext cx="4657120" cy="394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853448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B28C43-2F2F-4A40-99DF-99C34BBB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037D187-553B-46BB-AFC5-EFCC45A6E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61491"/>
              </p:ext>
            </p:extLst>
          </p:nvPr>
        </p:nvGraphicFramePr>
        <p:xfrm>
          <a:off x="368300" y="1181101"/>
          <a:ext cx="5568512" cy="3564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0654">
                  <a:extLst>
                    <a:ext uri="{9D8B030D-6E8A-4147-A177-3AD203B41FA5}">
                      <a16:colId xmlns:a16="http://schemas.microsoft.com/office/drawing/2014/main" val="769526864"/>
                    </a:ext>
                  </a:extLst>
                </a:gridCol>
                <a:gridCol w="3137858">
                  <a:extLst>
                    <a:ext uri="{9D8B030D-6E8A-4147-A177-3AD203B41FA5}">
                      <a16:colId xmlns:a16="http://schemas.microsoft.com/office/drawing/2014/main" val="1589821921"/>
                    </a:ext>
                  </a:extLst>
                </a:gridCol>
              </a:tblGrid>
              <a:tr h="52340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C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eguridad</a:t>
                      </a:r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del retiro de carga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98309"/>
                  </a:ext>
                </a:extLst>
              </a:tr>
              <a:tr h="52340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563713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3748952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65177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824646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38310"/>
                  </a:ext>
                </a:extLst>
              </a:tr>
              <a:tr h="52340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9506758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663096"/>
              </p:ext>
            </p:extLst>
          </p:nvPr>
        </p:nvGraphicFramePr>
        <p:xfrm>
          <a:off x="6565900" y="1181101"/>
          <a:ext cx="5054600" cy="3564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255826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A2AE0-3E51-4B9B-A22B-AD158DC6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b="1" u="sng" dirty="0"/>
              <a:t>PORCENTAJE ENCUESTA 2022</a:t>
            </a:r>
            <a:br>
              <a:rPr lang="es-419" dirty="0"/>
            </a:b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E0893-BE5C-459F-91F3-FF19BFDED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465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L" dirty="0"/>
              <a:t>                                                                     </a:t>
            </a:r>
            <a:r>
              <a:rPr lang="es-CL" b="1" dirty="0"/>
              <a:t>                 2022</a:t>
            </a:r>
            <a:endParaRPr lang="es-419" dirty="0"/>
          </a:p>
          <a:p>
            <a:r>
              <a:rPr lang="es-CL" dirty="0"/>
              <a:t>Atención Ejecutiva, incluyendo tiempos de pandemia      4,20%</a:t>
            </a:r>
            <a:endParaRPr lang="es-419" dirty="0"/>
          </a:p>
          <a:p>
            <a:r>
              <a:rPr lang="es-CL" dirty="0"/>
              <a:t>Tramitación                                                                 4,60%</a:t>
            </a:r>
            <a:endParaRPr lang="es-419" dirty="0"/>
          </a:p>
          <a:p>
            <a:r>
              <a:rPr lang="es-CL" dirty="0"/>
              <a:t>Facturación                                                                 3,80%</a:t>
            </a:r>
            <a:endParaRPr lang="es-419" dirty="0"/>
          </a:p>
          <a:p>
            <a:r>
              <a:rPr lang="es-CL" dirty="0"/>
              <a:t>Mensajería                                                                  4,00%</a:t>
            </a:r>
            <a:endParaRPr lang="es-419" dirty="0"/>
          </a:p>
          <a:p>
            <a:r>
              <a:rPr lang="es-CL" dirty="0"/>
              <a:t>Transporte                                                                  4,00%</a:t>
            </a:r>
            <a:endParaRPr lang="es-419" dirty="0"/>
          </a:p>
          <a:p>
            <a:r>
              <a:rPr lang="es-CL" dirty="0"/>
              <a:t>Asesoría técnica                                                          4,60% </a:t>
            </a:r>
          </a:p>
          <a:p>
            <a:r>
              <a:rPr lang="es-CL" dirty="0"/>
              <a:t>Manejo de la </a:t>
            </a:r>
            <a:r>
              <a:rPr lang="es-CL" dirty="0" err="1"/>
              <a:t>informacion</a:t>
            </a:r>
            <a:r>
              <a:rPr lang="es-CL" dirty="0"/>
              <a:t>                                             4,80%</a:t>
            </a:r>
          </a:p>
          <a:p>
            <a:r>
              <a:rPr lang="es-419" dirty="0"/>
              <a:t>Seguridad del retiro de carga                                        4,40%</a:t>
            </a:r>
          </a:p>
          <a:p>
            <a:pPr marL="0" indent="0">
              <a:buNone/>
            </a:pPr>
            <a:r>
              <a:rPr lang="es-CL" dirty="0"/>
              <a:t>  </a:t>
            </a:r>
            <a:endParaRPr lang="es-419" dirty="0"/>
          </a:p>
          <a:p>
            <a:pPr marL="0" indent="0">
              <a:buNone/>
            </a:pP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B06992-FE26-43E6-9E09-E95C68019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3702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430A12-2A6D-43E8-A679-290092BA4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E237100-95BB-4B72-8622-780A4AA1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988032"/>
              </p:ext>
            </p:extLst>
          </p:nvPr>
        </p:nvGraphicFramePr>
        <p:xfrm>
          <a:off x="381000" y="996951"/>
          <a:ext cx="10490200" cy="50169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374">
                  <a:extLst>
                    <a:ext uri="{9D8B030D-6E8A-4147-A177-3AD203B41FA5}">
                      <a16:colId xmlns:a16="http://schemas.microsoft.com/office/drawing/2014/main" val="2871824683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252249635"/>
                    </a:ext>
                  </a:extLst>
                </a:gridCol>
                <a:gridCol w="1441642">
                  <a:extLst>
                    <a:ext uri="{9D8B030D-6E8A-4147-A177-3AD203B41FA5}">
                      <a16:colId xmlns:a16="http://schemas.microsoft.com/office/drawing/2014/main" val="2735136721"/>
                    </a:ext>
                  </a:extLst>
                </a:gridCol>
                <a:gridCol w="2895216">
                  <a:extLst>
                    <a:ext uri="{9D8B030D-6E8A-4147-A177-3AD203B41FA5}">
                      <a16:colId xmlns:a16="http://schemas.microsoft.com/office/drawing/2014/main" val="1823765522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4135468139"/>
                    </a:ext>
                  </a:extLst>
                </a:gridCol>
              </a:tblGrid>
              <a:tr h="20635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TABULACION ENCUESTA SATISFACCION DE CLIENTE 2022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2065213340"/>
                  </a:ext>
                </a:extLst>
              </a:tr>
              <a:tr h="147266"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08282853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Atención ejecutiva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Mensajeria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19836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441137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70671162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3084143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58879618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478889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8748568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3X1+4X2+5X2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5X4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06317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97447326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4,20%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4,00%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63315120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97671264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Rapidez en la tramitación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Transporte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3114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96264683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139246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97466567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29610784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202197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7975810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4X2+5X3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5X4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74483486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636367877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4,60%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4,00%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1053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39627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87E9B46-627D-02A0-D955-A97AC9ED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360620"/>
              </p:ext>
            </p:extLst>
          </p:nvPr>
        </p:nvGraphicFramePr>
        <p:xfrm>
          <a:off x="481914" y="766119"/>
          <a:ext cx="11275386" cy="4633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8516">
                  <a:extLst>
                    <a:ext uri="{9D8B030D-6E8A-4147-A177-3AD203B41FA5}">
                      <a16:colId xmlns:a16="http://schemas.microsoft.com/office/drawing/2014/main" val="2587129517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3228418926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3576319793"/>
                    </a:ext>
                  </a:extLst>
                </a:gridCol>
                <a:gridCol w="2668071">
                  <a:extLst>
                    <a:ext uri="{9D8B030D-6E8A-4147-A177-3AD203B41FA5}">
                      <a16:colId xmlns:a16="http://schemas.microsoft.com/office/drawing/2014/main" val="3001144762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1245148815"/>
                    </a:ext>
                  </a:extLst>
                </a:gridCol>
              </a:tblGrid>
              <a:tr h="3066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Facturacion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Asesoria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tecnica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96438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278134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6516381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3057565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2391920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1629677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844729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  <a:latin typeface="Gill Sans MT" panose="020B0502020104020203" pitchFamily="34" charset="0"/>
                        </a:rPr>
                        <a:t> 3X2+4X2+5X1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  <a:latin typeface="Gill Sans MT" panose="020B0502020104020203" pitchFamily="34" charset="0"/>
                        </a:rPr>
                        <a:t>3X1+5X4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2627832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3224790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3,80%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4,60%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7241747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1330379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2617337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65274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4569126"/>
                  </a:ext>
                </a:extLst>
              </a:tr>
              <a:tr h="472088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9335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827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A4E66-116A-46F6-9771-496190E7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F612AE-3C58-4004-9987-A6F7FFB34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384398"/>
              </p:ext>
            </p:extLst>
          </p:nvPr>
        </p:nvGraphicFramePr>
        <p:xfrm>
          <a:off x="268358" y="943665"/>
          <a:ext cx="10306325" cy="4403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1792">
                  <a:extLst>
                    <a:ext uri="{9D8B030D-6E8A-4147-A177-3AD203B41FA5}">
                      <a16:colId xmlns:a16="http://schemas.microsoft.com/office/drawing/2014/main" val="3821564346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1246644933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253065894"/>
                    </a:ext>
                  </a:extLst>
                </a:gridCol>
                <a:gridCol w="2471263">
                  <a:extLst>
                    <a:ext uri="{9D8B030D-6E8A-4147-A177-3AD203B41FA5}">
                      <a16:colId xmlns:a16="http://schemas.microsoft.com/office/drawing/2014/main" val="797290060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2803547575"/>
                    </a:ext>
                  </a:extLst>
                </a:gridCol>
              </a:tblGrid>
              <a:tr h="28336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anejo de la </a:t>
                      </a:r>
                      <a:r>
                        <a:rPr lang="es-C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informacion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C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eguridad</a:t>
                      </a:r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del retiro de carga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8141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65858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152293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573627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832671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677292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360211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 4X1+5X4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4X3+5X2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160113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053254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4,40%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474079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61501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481411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4,20% + 4,00% + 4,60% + 4,00% + 3,80% + 4,60% + 4,80% + 4,40%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9743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2088744"/>
                  </a:ext>
                </a:extLst>
              </a:tr>
              <a:tr h="296862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800" b="1" u="none" strike="noStrike" dirty="0">
                          <a:effectLst/>
                        </a:rPr>
                        <a:t>Total =4,30% Cumple con lo establecido es mayor a 4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9220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41829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1172</TotalTime>
  <Words>667</Words>
  <Application>Microsoft Office PowerPoint</Application>
  <PresentationFormat>Panorámica</PresentationFormat>
  <Paragraphs>339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Times New Roman</vt:lpstr>
      <vt:lpstr>Galería</vt:lpstr>
      <vt:lpstr>Presentación de PowerPoint</vt:lpstr>
      <vt:lpstr>CANTIDAD DE CLIENTES POR AÑO</vt:lpstr>
      <vt:lpstr>CRECIMIENTO AGENCIA DE ADUANA EN LOS ULTIMOS 4 AÑOS </vt:lpstr>
      <vt:lpstr>Honorarios netos totales de los años 2018, 2019, 2020, 2021, 2022 a la fecha</vt:lpstr>
      <vt:lpstr>El año 2022 se realizó una encuesta de satisfacción a un grupo de clientes.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PORCENTAJE ENCUESTA 2022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Revisión gerencial</dc:title>
  <dc:creator>alvaro ivan fredes sepulveda</dc:creator>
  <cp:lastModifiedBy>j c</cp:lastModifiedBy>
  <cp:revision>78</cp:revision>
  <cp:lastPrinted>2019-06-24T19:41:47Z</cp:lastPrinted>
  <dcterms:created xsi:type="dcterms:W3CDTF">2018-05-07T00:12:18Z</dcterms:created>
  <dcterms:modified xsi:type="dcterms:W3CDTF">2022-08-09T14:57:31Z</dcterms:modified>
</cp:coreProperties>
</file>