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29" r:id="rId1"/>
    <p:sldMasterId id="2147484085" r:id="rId2"/>
  </p:sldMasterIdLst>
  <p:notesMasterIdLst>
    <p:notesMasterId r:id="rId14"/>
  </p:notesMasterIdLst>
  <p:handoutMasterIdLst>
    <p:handoutMasterId r:id="rId15"/>
  </p:handoutMasterIdLst>
  <p:sldIdLst>
    <p:sldId id="259" r:id="rId3"/>
    <p:sldId id="261" r:id="rId4"/>
    <p:sldId id="281" r:id="rId5"/>
    <p:sldId id="282" r:id="rId6"/>
    <p:sldId id="283" r:id="rId7"/>
    <p:sldId id="286" r:id="rId8"/>
    <p:sldId id="272" r:id="rId9"/>
    <p:sldId id="287" r:id="rId10"/>
    <p:sldId id="267" r:id="rId11"/>
    <p:sldId id="270" r:id="rId12"/>
    <p:sldId id="275" r:id="rId13"/>
  </p:sldIdLst>
  <p:sldSz cx="9144000" cy="6858000" type="screen4x3"/>
  <p:notesSz cx="7010400" cy="1112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504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CCFF"/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 autoAdjust="0"/>
    <p:restoredTop sz="83977" autoAdjust="0"/>
  </p:normalViewPr>
  <p:slideViewPr>
    <p:cSldViewPr>
      <p:cViewPr varScale="1">
        <p:scale>
          <a:sx n="93" d="100"/>
          <a:sy n="93" d="100"/>
        </p:scale>
        <p:origin x="22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3504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franciscopardoltda-my.sharepoint.com/personal/jlopez_franciscopardo_cl/Documents/Escritorio/Estadisticas%20COMEX%20EJECUTIVOS%2020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s://franciscopardoltda-my.sharepoint.com/personal/jlopez_franciscopardo_cl/Documents/Escritorio/Estadisticas%20COMEX%20EJECUTIVOS%20202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b="1" u="sng"/>
              <a:t>Importaciones</a:t>
            </a:r>
            <a:r>
              <a:rPr lang="es-CL" b="1" u="sng" baseline="0"/>
              <a:t> 01-12-2022 a 01-12-2023</a:t>
            </a:r>
            <a:endParaRPr lang="es-CL" b="1" u="sng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Hoja1!$A$5:$A$20</c:f>
              <c:strCache>
                <c:ptCount val="16"/>
                <c:pt idx="0">
                  <c:v>Claudia Morales</c:v>
                </c:pt>
                <c:pt idx="1">
                  <c:v>David Muñoz</c:v>
                </c:pt>
                <c:pt idx="2">
                  <c:v>Gonzalo Valdivia</c:v>
                </c:pt>
                <c:pt idx="3">
                  <c:v>Hector Hernandez</c:v>
                </c:pt>
                <c:pt idx="4">
                  <c:v>Jaime López</c:v>
                </c:pt>
                <c:pt idx="5">
                  <c:v>Jocelyn Silva</c:v>
                </c:pt>
                <c:pt idx="6">
                  <c:v>Jorge Alvarado</c:v>
                </c:pt>
                <c:pt idx="7">
                  <c:v>Maria Correa</c:v>
                </c:pt>
                <c:pt idx="8">
                  <c:v>Maria Jesus Herrera</c:v>
                </c:pt>
                <c:pt idx="9">
                  <c:v>Moises Diaz</c:v>
                </c:pt>
                <c:pt idx="10">
                  <c:v>Patricio Romero</c:v>
                </c:pt>
                <c:pt idx="11">
                  <c:v>Robinson Rios</c:v>
                </c:pt>
                <c:pt idx="12">
                  <c:v>Silvia Carreño</c:v>
                </c:pt>
                <c:pt idx="13">
                  <c:v>Cristian Tubi</c:v>
                </c:pt>
                <c:pt idx="14">
                  <c:v>Veronica Perez </c:v>
                </c:pt>
                <c:pt idx="15">
                  <c:v>Otros</c:v>
                </c:pt>
              </c:strCache>
            </c:strRef>
          </c:cat>
          <c:val>
            <c:numRef>
              <c:f>Hoja1!$B$5:$B$20</c:f>
              <c:numCache>
                <c:formatCode>General</c:formatCode>
                <c:ptCount val="16"/>
                <c:pt idx="0">
                  <c:v>1098</c:v>
                </c:pt>
                <c:pt idx="1">
                  <c:v>1341</c:v>
                </c:pt>
                <c:pt idx="2">
                  <c:v>1450</c:v>
                </c:pt>
                <c:pt idx="3">
                  <c:v>3116</c:v>
                </c:pt>
                <c:pt idx="4">
                  <c:v>995</c:v>
                </c:pt>
                <c:pt idx="5">
                  <c:v>1577</c:v>
                </c:pt>
                <c:pt idx="6">
                  <c:v>383</c:v>
                </c:pt>
                <c:pt idx="7">
                  <c:v>1208</c:v>
                </c:pt>
                <c:pt idx="8">
                  <c:v>2684</c:v>
                </c:pt>
                <c:pt idx="9">
                  <c:v>1212</c:v>
                </c:pt>
                <c:pt idx="10">
                  <c:v>1624</c:v>
                </c:pt>
                <c:pt idx="11">
                  <c:v>1382</c:v>
                </c:pt>
                <c:pt idx="12">
                  <c:v>1431</c:v>
                </c:pt>
                <c:pt idx="13">
                  <c:v>266</c:v>
                </c:pt>
                <c:pt idx="14">
                  <c:v>1345</c:v>
                </c:pt>
                <c:pt idx="15">
                  <c:v>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C1-46C8-BA8B-B1A657C360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78513792"/>
        <c:axId val="1278515712"/>
      </c:barChart>
      <c:catAx>
        <c:axId val="1278513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278515712"/>
        <c:crosses val="autoZero"/>
        <c:auto val="1"/>
        <c:lblAlgn val="ctr"/>
        <c:lblOffset val="100"/>
        <c:noMultiLvlLbl val="0"/>
      </c:catAx>
      <c:valAx>
        <c:axId val="1278515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278513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b="1" u="sng"/>
              <a:t>Exportaciones</a:t>
            </a:r>
            <a:r>
              <a:rPr lang="es-CL" b="1" u="sng" baseline="0"/>
              <a:t> 01-12-2022 a 01-12-2023</a:t>
            </a:r>
            <a:endParaRPr lang="es-CL" b="1" u="sng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Hoja1!$A$5:$A$20</c:f>
              <c:strCache>
                <c:ptCount val="16"/>
                <c:pt idx="0">
                  <c:v>Claudia Morales</c:v>
                </c:pt>
                <c:pt idx="1">
                  <c:v>David Muñoz</c:v>
                </c:pt>
                <c:pt idx="2">
                  <c:v>Gonzalo Valdivia</c:v>
                </c:pt>
                <c:pt idx="3">
                  <c:v>Hector Hernandez</c:v>
                </c:pt>
                <c:pt idx="4">
                  <c:v>Jaime López</c:v>
                </c:pt>
                <c:pt idx="5">
                  <c:v>Jocelyn Silva</c:v>
                </c:pt>
                <c:pt idx="6">
                  <c:v>Jorge Alvarado</c:v>
                </c:pt>
                <c:pt idx="7">
                  <c:v>Maria Correa</c:v>
                </c:pt>
                <c:pt idx="8">
                  <c:v>Maria Jesus Herrera</c:v>
                </c:pt>
                <c:pt idx="9">
                  <c:v>Moises Diaz</c:v>
                </c:pt>
                <c:pt idx="10">
                  <c:v>Patricio Romero</c:v>
                </c:pt>
                <c:pt idx="11">
                  <c:v>Robinson Rios</c:v>
                </c:pt>
                <c:pt idx="12">
                  <c:v>Silvia Carreño</c:v>
                </c:pt>
                <c:pt idx="13">
                  <c:v>Cristian Tubi</c:v>
                </c:pt>
                <c:pt idx="14">
                  <c:v>Veronica Perez </c:v>
                </c:pt>
                <c:pt idx="15">
                  <c:v>Otros</c:v>
                </c:pt>
              </c:strCache>
            </c:strRef>
          </c:cat>
          <c:val>
            <c:numRef>
              <c:f>Hoja1!$B$5:$B$20</c:f>
              <c:numCache>
                <c:formatCode>General</c:formatCode>
                <c:ptCount val="16"/>
                <c:pt idx="0">
                  <c:v>1098</c:v>
                </c:pt>
                <c:pt idx="1">
                  <c:v>1341</c:v>
                </c:pt>
                <c:pt idx="2">
                  <c:v>1450</c:v>
                </c:pt>
                <c:pt idx="3">
                  <c:v>3116</c:v>
                </c:pt>
                <c:pt idx="4">
                  <c:v>995</c:v>
                </c:pt>
                <c:pt idx="5">
                  <c:v>1577</c:v>
                </c:pt>
                <c:pt idx="6">
                  <c:v>383</c:v>
                </c:pt>
                <c:pt idx="7">
                  <c:v>1208</c:v>
                </c:pt>
                <c:pt idx="8">
                  <c:v>2684</c:v>
                </c:pt>
                <c:pt idx="9">
                  <c:v>1212</c:v>
                </c:pt>
                <c:pt idx="10">
                  <c:v>1624</c:v>
                </c:pt>
                <c:pt idx="11">
                  <c:v>1382</c:v>
                </c:pt>
                <c:pt idx="12">
                  <c:v>1431</c:v>
                </c:pt>
                <c:pt idx="13">
                  <c:v>266</c:v>
                </c:pt>
                <c:pt idx="14">
                  <c:v>1345</c:v>
                </c:pt>
                <c:pt idx="15">
                  <c:v>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9C-41A7-9937-DC752B817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78513792"/>
        <c:axId val="1278515712"/>
      </c:barChart>
      <c:catAx>
        <c:axId val="1278513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278515712"/>
        <c:crosses val="autoZero"/>
        <c:auto val="1"/>
        <c:lblAlgn val="ctr"/>
        <c:lblOffset val="100"/>
        <c:noMultiLvlLbl val="0"/>
      </c:catAx>
      <c:valAx>
        <c:axId val="12785157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2785137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/>
      </a:pPr>
      <a:endParaRPr lang="es-CL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/>
          <a:lstStyle>
            <a:lvl1pPr algn="l" latinLnBrk="0">
              <a:defRPr lang="es-ES" sz="1400"/>
            </a:lvl1pPr>
          </a:lstStyle>
          <a:p>
            <a:endParaRPr lang="es-E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/>
          <a:lstStyle>
            <a:lvl1pPr algn="r" latinLnBrk="0">
              <a:defRPr lang="es-ES" sz="1400"/>
            </a:lvl1pPr>
          </a:lstStyle>
          <a:p>
            <a:fld id="{D83FDC75-7F73-4A4A-A77C-09AADF00E0EA}" type="datetimeFigureOut">
              <a:rPr lang="es-ES" smtClean="0"/>
              <a:pPr/>
              <a:t>19/03/2024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567009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 anchor="b"/>
          <a:lstStyle>
            <a:lvl1pPr algn="l" latinLnBrk="0">
              <a:defRPr lang="es-ES" sz="1400"/>
            </a:lvl1pPr>
          </a:lstStyle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10567009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 anchor="b"/>
          <a:lstStyle>
            <a:lvl1pPr algn="r" latinLnBrk="0">
              <a:defRPr lang="es-ES" sz="1400"/>
            </a:lvl1pPr>
          </a:lstStyle>
          <a:p>
            <a:fld id="{459226BF-1F13-42D3-80DC-373E7ADD1EB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9262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/>
          <a:lstStyle>
            <a:lvl1pPr algn="l" latinLnBrk="0">
              <a:defRPr lang="es-ES" sz="14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/>
          <a:lstStyle>
            <a:lvl1pPr algn="r" latinLnBrk="0">
              <a:defRPr lang="es-ES" sz="1400"/>
            </a:lvl1pPr>
          </a:lstStyle>
          <a:p>
            <a:fld id="{48AEF76B-3757-4A0B-AF93-28494465C1DD}" type="datetimeFigureOut">
              <a:pPr/>
              <a:t>19-03-2024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3900" y="835025"/>
            <a:ext cx="5562600" cy="41719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3629" tIns="51814" rIns="103629" bIns="51814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5284470"/>
            <a:ext cx="5608320" cy="5006340"/>
          </a:xfrm>
          <a:prstGeom prst="rect">
            <a:avLst/>
          </a:prstGeom>
        </p:spPr>
        <p:txBody>
          <a:bodyPr vert="horz" lIns="103629" tIns="51814" rIns="103629" bIns="51814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567009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 anchor="b"/>
          <a:lstStyle>
            <a:lvl1pPr algn="l" latinLnBrk="0">
              <a:defRPr lang="es-ES" sz="14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10567009"/>
            <a:ext cx="3037840" cy="556260"/>
          </a:xfrm>
          <a:prstGeom prst="rect">
            <a:avLst/>
          </a:prstGeom>
        </p:spPr>
        <p:txBody>
          <a:bodyPr vert="horz" lIns="103629" tIns="51814" rIns="103629" bIns="51814" rtlCol="0" anchor="b"/>
          <a:lstStyle>
            <a:lvl1pPr algn="r" latinLnBrk="0">
              <a:defRPr lang="es-ES" sz="1400"/>
            </a:lvl1pPr>
          </a:lstStyle>
          <a:p>
            <a:fld id="{75693FD4-8F83-4EF7-AC3F-0DC0388986B0}" type="slidenum"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237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defTabSz="1036290">
              <a:defRPr lang="es-ES"/>
            </a:pPr>
            <a:r>
              <a:rPr lang="es-ES" dirty="0"/>
              <a:t>Esta plantilla se puede usar como archivo de inicio para presentar materiales educativos en un entorno de grupo.</a:t>
            </a:r>
          </a:p>
          <a:p>
            <a:endParaRPr lang="es-ES" dirty="0"/>
          </a:p>
          <a:p>
            <a:pPr lvl="0"/>
            <a:r>
              <a:rPr lang="es-ES" sz="1400" b="1" dirty="0"/>
              <a:t>Secciones</a:t>
            </a:r>
            <a:endParaRPr lang="es-ES" sz="1400" dirty="0"/>
          </a:p>
          <a:p>
            <a:pPr lvl="0"/>
            <a:r>
              <a:rPr lang="es-ES" sz="1400" dirty="0"/>
              <a:t>Para agregar secciones, haga clic con el botón secundario del mouse en una diapositiva. Las secciones pueden ayudarle a organizar las diapositivas o a facilitar la colaboración entre varios autores.</a:t>
            </a:r>
          </a:p>
          <a:p>
            <a:pPr lvl="0"/>
            <a:endParaRPr lang="es-ES" sz="1400" b="1" dirty="0"/>
          </a:p>
          <a:p>
            <a:pPr lvl="0"/>
            <a:r>
              <a:rPr lang="es-ES" sz="1400" b="1" dirty="0"/>
              <a:t>Notas</a:t>
            </a:r>
          </a:p>
          <a:p>
            <a:pPr lvl="0"/>
            <a:r>
              <a:rPr lang="es-ES" sz="1400" dirty="0"/>
              <a:t>Use la sección Notas para las notas de entrega o para proporcionar detalles adicionales al público. Vea las notas en la vista Presentación durante la presentación. </a:t>
            </a:r>
          </a:p>
          <a:p>
            <a:pPr lvl="0">
              <a:buFontTx/>
              <a:buNone/>
            </a:pPr>
            <a:r>
              <a:rPr lang="es-ES" sz="1400" dirty="0"/>
              <a:t>Tenga en cuenta el tamaño de la fuente (es importante para la accesibilidad, visibilidad, grabación en vídeo y producción en línea)</a:t>
            </a:r>
          </a:p>
          <a:p>
            <a:pPr lvl="0"/>
            <a:endParaRPr lang="es-ES" sz="1400" dirty="0"/>
          </a:p>
          <a:p>
            <a:pPr lvl="0">
              <a:buFontTx/>
              <a:buNone/>
            </a:pPr>
            <a:r>
              <a:rPr lang="es-ES" sz="1400" b="1" dirty="0"/>
              <a:t>Colores coordinados </a:t>
            </a:r>
          </a:p>
          <a:p>
            <a:pPr lvl="0">
              <a:buFontTx/>
              <a:buNone/>
            </a:pPr>
            <a:r>
              <a:rPr lang="es-ES" sz="1400" dirty="0"/>
              <a:t>Preste especial atención a los gráficos, diagramas y cuadros de texto. </a:t>
            </a:r>
          </a:p>
          <a:p>
            <a:pPr lvl="0"/>
            <a:r>
              <a:rPr lang="es-ES" sz="1400" dirty="0"/>
              <a:t>Tenga en cuenta que los asistentes imprimirán en blanco y negro o </a:t>
            </a:r>
            <a:r>
              <a:rPr lang="es-ES" sz="1400" dirty="0" err="1"/>
              <a:t>escala de grises</a:t>
            </a:r>
            <a:r>
              <a:rPr lang="es-ES" sz="1400" dirty="0"/>
              <a:t>. Ejecute una prueba de impresión para asegurarse de que los colores son los correctos cuando se imprime en blanco y negro puros y </a:t>
            </a:r>
            <a:r>
              <a:rPr lang="es-ES" sz="1400" dirty="0" err="1"/>
              <a:t>escala de grises</a:t>
            </a:r>
            <a:r>
              <a:rPr lang="es-ES" sz="1400" dirty="0"/>
              <a:t>.</a:t>
            </a:r>
          </a:p>
          <a:p>
            <a:pPr lvl="0">
              <a:buFontTx/>
              <a:buNone/>
            </a:pPr>
            <a:endParaRPr lang="es-ES" sz="1400" dirty="0"/>
          </a:p>
          <a:p>
            <a:pPr lvl="0">
              <a:buFontTx/>
              <a:buNone/>
            </a:pPr>
            <a:r>
              <a:rPr lang="es-ES" sz="1400" b="1" dirty="0"/>
              <a:t>Gráficos y tablas</a:t>
            </a:r>
          </a:p>
          <a:p>
            <a:pPr lvl="0"/>
            <a:r>
              <a:rPr lang="es-ES" sz="1400" dirty="0"/>
              <a:t>En breve: si es posible, use colores y estilos uniformes y que no distraigan.</a:t>
            </a:r>
          </a:p>
          <a:p>
            <a:pPr lvl="0"/>
            <a:r>
              <a:rPr lang="es-ES" sz="1400" dirty="0"/>
              <a:t>Etiquete todos los gráficos y tablas.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s-ES" dirty="0"/>
              <a:t>Ofrezca una breve descripción general de la presentación.</a:t>
            </a:r>
            <a:r>
              <a:rPr lang="es-ES" baseline="0" dirty="0"/>
              <a:t> D</a:t>
            </a:r>
            <a:r>
              <a:rPr lang="es-ES" dirty="0"/>
              <a:t>escriba el enfoque principal de la presentación y por qué es importante.</a:t>
            </a:r>
          </a:p>
          <a:p>
            <a:pPr>
              <a:lnSpc>
                <a:spcPct val="80000"/>
              </a:lnSpc>
            </a:pPr>
            <a:r>
              <a:rPr lang="es-ES" dirty="0"/>
              <a:t>Introduzca cada uno de los principales temas.</a:t>
            </a:r>
          </a:p>
          <a:p>
            <a:r>
              <a:rPr lang="es-ES" dirty="0"/>
              <a:t>Si desea proporcionar al público una guía,</a:t>
            </a:r>
            <a:r>
              <a:rPr lang="es-ES" baseline="0" dirty="0"/>
              <a:t> puede </a:t>
            </a:r>
            <a:r>
              <a:rPr lang="es-ES" dirty="0"/>
              <a:t>repetir esta diapositiva de información general a lo largo de toda la presentación, resaltando el tema particular que va a discutir a continuación.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36290">
              <a:defRPr lang="es-ES"/>
            </a:pPr>
            <a:r>
              <a:rPr lang="es-ES" sz="1400" dirty="0"/>
              <a:t>Ésta es otra opción para una diapositiva Información general que usa transiciones.</a:t>
            </a:r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36290">
              <a:defRPr lang="es-ES"/>
            </a:pPr>
            <a:r>
              <a:rPr lang="es-ES" dirty="0"/>
              <a:t>Use un encabezado de sección para cada uno de los temas, de manera que la transición resulte clara para el público. </a:t>
            </a:r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6</a:t>
            </a:fld>
            <a:endParaRPr lang="es-E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Agregue un caso práctico o</a:t>
            </a:r>
            <a:r>
              <a:rPr lang="es-ES" baseline="0" dirty="0"/>
              <a:t> una simulación en clase para promover la discusión y aplicar lo aprendido en las lecciones. 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Agregue diapositivas a cada sección del tema según sea necesario, incluidas diapositivas con tablas, gráficos e imágenes. </a:t>
            </a:r>
          </a:p>
          <a:p>
            <a:r>
              <a:rPr lang="es-ES" dirty="0"/>
              <a:t>Consulte la siguiente sección para ver una muestra</a:t>
            </a:r>
            <a:r>
              <a:rPr lang="es-ES" baseline="0" dirty="0"/>
              <a:t> </a:t>
            </a:r>
            <a:r>
              <a:rPr lang="es-ES" dirty="0"/>
              <a:t>diseños de</a:t>
            </a:r>
            <a:r>
              <a:rPr lang="es-ES" baseline="0" dirty="0"/>
              <a:t> vídeo, imagen, gráfico y tabla de muestra. 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s-ES"/>
              <a:t>Microsoft </a:t>
            </a:r>
            <a:r>
              <a:rPr lang="es-ES" b="1"/>
              <a:t>Excelencia en ingeniería</a:t>
            </a:r>
            <a:endParaRPr lang="es-ES"/>
          </a:p>
        </p:txBody>
      </p:sp>
      <p:sp>
        <p:nvSpPr>
          <p:cNvPr id="4710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s-ES"/>
              <a:t>Información confidencial de Microsoft</a:t>
            </a:r>
          </a:p>
        </p:txBody>
      </p:sp>
      <p:sp>
        <p:nvSpPr>
          <p:cNvPr id="4710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19570C-A909-40C0-B9F8-7AD3BA2C3C56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3900" y="549275"/>
            <a:ext cx="5562600" cy="4171950"/>
          </a:xfrm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4325" y="5024959"/>
            <a:ext cx="6400800" cy="5589198"/>
          </a:xfrm>
          <a:noFill/>
          <a:ln/>
        </p:spPr>
        <p:txBody>
          <a:bodyPr/>
          <a:lstStyle/>
          <a:p>
            <a:pPr defTabSz="1036290">
              <a:lnSpc>
                <a:spcPct val="80000"/>
              </a:lnSpc>
              <a:defRPr lang="es-ES"/>
            </a:pPr>
            <a:r>
              <a:rPr lang="es-ES" dirty="0"/>
              <a:t>Si hay vídeos</a:t>
            </a:r>
            <a:r>
              <a:rPr lang="es-ES" baseline="0" dirty="0"/>
              <a:t> relevantes, como el vídeo de un caso práctico, la demostración de un producto u otro tipo de material educativo, inclúyalos también en la presentación. </a:t>
            </a:r>
            <a:endParaRPr lang="es-ES" dirty="0"/>
          </a:p>
          <a:p>
            <a:pPr>
              <a:lnSpc>
                <a:spcPct val="80000"/>
              </a:lnSpc>
              <a:buFontTx/>
              <a:buNone/>
            </a:pPr>
            <a:endParaRPr lang="es-E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Para resumir el contenido de la presentación, reitere los puntos importantes de las lecciones.</a:t>
            </a:r>
          </a:p>
          <a:p>
            <a:r>
              <a:rPr lang="es-ES" dirty="0"/>
              <a:t>¿Qué desea que recuerde el público luego de su presentación?</a:t>
            </a:r>
          </a:p>
          <a:p>
            <a:endParaRPr lang="es-ES" dirty="0"/>
          </a:p>
          <a:p>
            <a:r>
              <a:rPr lang="es-ES" dirty="0"/>
              <a:t>Guarde la presentación con formato de vídeo para facilitar su distribución. Para crear un vídeo, haga clic en la pestaña Archivo y luego haga clic en Compartir. En el menú Tipos de archivo, haga clic en Crear un vídeo.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11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36033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176476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455340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77186538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354513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35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835054014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191783459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417091810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100850278"/>
      </p:ext>
    </p:extLst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470939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es-ES"/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es-ES" sz="3200">
                <a:latin typeface="+mn-lt"/>
              </a:defRPr>
            </a:lvl1pPr>
            <a:lvl2pPr eaLnBrk="1" latinLnBrk="0" hangingPunct="1">
              <a:defRPr kumimoji="0" lang="es-ES" sz="2800">
                <a:latin typeface="+mn-lt"/>
              </a:defRPr>
            </a:lvl2pPr>
            <a:lvl3pPr eaLnBrk="1" latinLnBrk="0" hangingPunct="1">
              <a:defRPr kumimoji="0" lang="es-ES" sz="2400">
                <a:latin typeface="+mn-lt"/>
              </a:defRPr>
            </a:lvl3pPr>
            <a:lvl4pPr eaLnBrk="1" latinLnBrk="0" hangingPunct="1">
              <a:defRPr kumimoji="0" lang="es-ES" sz="2400">
                <a:latin typeface="+mn-lt"/>
              </a:defRPr>
            </a:lvl4pPr>
            <a:lvl5pPr eaLnBrk="1" latinLnBrk="0" hangingPunct="1">
              <a:defRPr kumimoji="0" lang="es-ES" sz="2400">
                <a:latin typeface="+mn-lt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1051176572"/>
      </p:ext>
    </p:extLst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contenid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5600"/>
            <a:ext cx="8194675" cy="1143000"/>
          </a:xfrm>
        </p:spPr>
        <p:txBody>
          <a:bodyPr/>
          <a:lstStyle/>
          <a:p>
            <a:pPr eaLnBrk="1" latinLnBrk="0" hangingPunct="1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0" y="1497013"/>
            <a:ext cx="397510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3"/>
            <a:ext cx="397764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19-03-2024</a:t>
            </a:fld>
            <a:endParaRPr kumimoji="0"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3531018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es-ES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es-ES" sz="1800"/>
            </a:lvl1pPr>
          </a:lstStyle>
          <a:p>
            <a:r>
              <a:rPr kumimoji="0" lang="es-ES"/>
              <a:t>Logotipo de la compañía</a:t>
            </a:r>
          </a:p>
        </p:txBody>
      </p:sp>
    </p:spTree>
    <p:extLst>
      <p:ext uri="{BB962C8B-B14F-4D97-AF65-F5344CB8AC3E}">
        <p14:creationId xmlns:p14="http://schemas.microsoft.com/office/powerpoint/2010/main" val="254778786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es-ES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es-ES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es-ES"/>
              <a:t>Haga clic para modificar el estilo de subtítulo del patrón</a:t>
            </a:r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es-ES" sz="2000" baseline="0"/>
            </a:lvl1pPr>
          </a:lstStyle>
          <a:p>
            <a:r>
              <a:rPr kumimoji="0" lang="es-ES"/>
              <a:t>Logotipo de la compañía</a:t>
            </a:r>
          </a:p>
        </p:txBody>
      </p:sp>
    </p:spTree>
    <p:extLst>
      <p:ext uri="{BB962C8B-B14F-4D97-AF65-F5344CB8AC3E}">
        <p14:creationId xmlns:p14="http://schemas.microsoft.com/office/powerpoint/2010/main" val="129597025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fo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19-03-2024</a:t>
            </a:fld>
            <a:endParaRPr kumimoji="0"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964114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936420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706127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84554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416863711"/>
      </p:ext>
    </p:extLst>
  </p:cSld>
  <p:clrMapOvr>
    <a:masterClrMapping/>
  </p:clrMapOvr>
  <p:transition spd="slow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0033531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045116403"/>
      </p:ext>
    </p:extLst>
  </p:cSld>
  <p:clrMapOvr>
    <a:masterClrMapping/>
  </p:clrMapOvr>
  <p:transition spd="slow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049889978"/>
      </p:ext>
    </p:extLst>
  </p:cSld>
  <p:clrMapOvr>
    <a:masterClrMapping/>
  </p:clrMapOvr>
  <p:transition spd="slow"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2118193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614088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0675614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2734052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1136953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0080091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7343251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087123151"/>
      </p:ext>
    </p:extLst>
  </p:cSld>
  <p:clrMapOvr>
    <a:masterClrMapping/>
  </p:clrMapOvr>
  <p:transition spd="slow"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4732002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es-ES"/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es-ES" sz="3200">
                <a:latin typeface="+mn-lt"/>
              </a:defRPr>
            </a:lvl1pPr>
            <a:lvl2pPr eaLnBrk="1" latinLnBrk="0" hangingPunct="1">
              <a:defRPr kumimoji="0" lang="es-ES" sz="2800">
                <a:latin typeface="+mn-lt"/>
              </a:defRPr>
            </a:lvl2pPr>
            <a:lvl3pPr eaLnBrk="1" latinLnBrk="0" hangingPunct="1">
              <a:defRPr kumimoji="0" lang="es-ES" sz="2400">
                <a:latin typeface="+mn-lt"/>
              </a:defRPr>
            </a:lvl3pPr>
            <a:lvl4pPr eaLnBrk="1" latinLnBrk="0" hangingPunct="1">
              <a:defRPr kumimoji="0" lang="es-ES" sz="2400">
                <a:latin typeface="+mn-lt"/>
              </a:defRPr>
            </a:lvl4pPr>
            <a:lvl5pPr eaLnBrk="1" latinLnBrk="0" hangingPunct="1">
              <a:defRPr kumimoji="0" lang="es-ES" sz="2400">
                <a:latin typeface="+mn-lt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310288831"/>
      </p:ext>
    </p:extLst>
  </p:cSld>
  <p:clrMapOvr>
    <a:masterClrMapping/>
  </p:clrMapOvr>
  <p:transition spd="slow">
    <p:wipe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contenid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5600"/>
            <a:ext cx="8194675" cy="1143000"/>
          </a:xfrm>
        </p:spPr>
        <p:txBody>
          <a:bodyPr/>
          <a:lstStyle/>
          <a:p>
            <a:pPr eaLnBrk="1" latinLnBrk="0" hangingPunct="1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0" y="1497013"/>
            <a:ext cx="397510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3"/>
            <a:ext cx="397764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19-03-2024</a:t>
            </a:fld>
            <a:endParaRPr kumimoji="0"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674915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94122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891" r:id="rId14"/>
    <p:sldLayoutId id="2147483893" r:id="rId15"/>
    <p:sldLayoutId id="2147483663" r:id="rId16"/>
  </p:sldLayoutIdLst>
  <p:transition spd="slow">
    <p:wipe dir="d"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57B281C-5159-4971-8228-52B9A72E9ED2}" type="datetimeFigureOut">
              <a:rPr lang="es-CL" smtClean="0"/>
              <a:pPr/>
              <a:t>19-03-2024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67665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  <p:sldLayoutId id="2147484097" r:id="rId12"/>
    <p:sldLayoutId id="2147484098" r:id="rId13"/>
    <p:sldLayoutId id="2147484099" r:id="rId14"/>
    <p:sldLayoutId id="2147484100" r:id="rId15"/>
    <p:sldLayoutId id="2147484101" r:id="rId16"/>
    <p:sldLayoutId id="2147484102" r:id="rId17"/>
    <p:sldLayoutId id="2147484103" r:id="rId18"/>
    <p:sldLayoutId id="2147484104" r:id="rId19"/>
  </p:sldLayoutIdLst>
  <p:transition spd="slow">
    <p:wipe dir="d"/>
  </p:transition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9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0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271774" y="1700808"/>
            <a:ext cx="6600451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Revisión Gerencial </a:t>
            </a:r>
            <a:r>
              <a:rPr lang="es-ES" dirty="0" err="1"/>
              <a:t>Area</a:t>
            </a:r>
            <a:r>
              <a:rPr lang="es-ES" dirty="0"/>
              <a:t> Ejecutivos 2023</a:t>
            </a:r>
            <a:br>
              <a:rPr lang="es-ES" dirty="0"/>
            </a:br>
            <a:r>
              <a:rPr lang="es-ES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265283" y="4221088"/>
            <a:ext cx="6600451" cy="1126283"/>
          </a:xfrm>
        </p:spPr>
        <p:txBody>
          <a:bodyPr>
            <a:normAutofit/>
          </a:bodyPr>
          <a:lstStyle/>
          <a:p>
            <a:r>
              <a:rPr lang="es-ES" sz="2400" dirty="0">
                <a:latin typeface="+mn-lt"/>
              </a:rPr>
              <a:t>Por: Jaime López Ramírez</a:t>
            </a:r>
          </a:p>
          <a:p>
            <a:r>
              <a:rPr lang="es-ES" sz="2400" dirty="0">
                <a:latin typeface="+mn-lt"/>
              </a:rPr>
              <a:t>Fecha: 18-01-2024</a:t>
            </a:r>
          </a:p>
          <a:p>
            <a:endParaRPr lang="es-ES" sz="2400" dirty="0">
              <a:latin typeface="+mn-lt"/>
            </a:endParaRPr>
          </a:p>
          <a:p>
            <a:endParaRPr lang="es-ES" sz="2400" dirty="0">
              <a:latin typeface="+mn-lt"/>
            </a:endParaRPr>
          </a:p>
        </p:txBody>
      </p:sp>
      <p:pic>
        <p:nvPicPr>
          <p:cNvPr id="1026" name="Imagen 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949280"/>
            <a:ext cx="2762647" cy="8267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206624" y="310079"/>
            <a:ext cx="3593976" cy="1143000"/>
          </a:xfrm>
        </p:spPr>
        <p:txBody>
          <a:bodyPr>
            <a:normAutofit/>
          </a:bodyPr>
          <a:lstStyle/>
          <a:p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Temas a tratar</a:t>
            </a:r>
            <a:r>
              <a:rPr lang="es-ES" dirty="0"/>
              <a:t>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s-ES" dirty="0"/>
              <a:t>Mostrar estadísticas operacionales</a:t>
            </a:r>
          </a:p>
          <a:p>
            <a:r>
              <a:rPr lang="es-ES" dirty="0"/>
              <a:t>Analizar fortalezas  y debilidades de departamento</a:t>
            </a:r>
          </a:p>
          <a:p>
            <a:r>
              <a:rPr lang="es-ES" dirty="0"/>
              <a:t>Indicar problema que afectan la gestión de departamento</a:t>
            </a:r>
          </a:p>
        </p:txBody>
      </p:sp>
      <p:pic>
        <p:nvPicPr>
          <p:cNvPr id="3" name="Imagen 1">
            <a:extLst>
              <a:ext uri="{FF2B5EF4-FFF2-40B4-BE49-F238E27FC236}">
                <a16:creationId xmlns:a16="http://schemas.microsoft.com/office/drawing/2014/main" id="{A0ED0949-3B59-434E-BCC1-779CDBBC3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023074"/>
            <a:ext cx="2509135" cy="7509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339752" y="1124744"/>
            <a:ext cx="622799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Estadísticas operacionales</a:t>
            </a:r>
          </a:p>
          <a:p>
            <a:pPr algn="ctr"/>
            <a:r>
              <a:rPr lang="es-E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es-CL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146" name="Picture 2" descr="Estadística Aplicada a la Investigación Científica – Parte 1">
            <a:extLst>
              <a:ext uri="{FF2B5EF4-FFF2-40B4-BE49-F238E27FC236}">
                <a16:creationId xmlns:a16="http://schemas.microsoft.com/office/drawing/2014/main" id="{C6773CA4-89A8-49DC-B840-F601A355A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004" y="2860106"/>
            <a:ext cx="5426943" cy="305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3131840" y="553728"/>
            <a:ext cx="3050194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IMPORTACIONES</a:t>
            </a:r>
            <a:endParaRPr lang="es-CL" sz="3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019" y="6228342"/>
            <a:ext cx="2105981" cy="629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17195DD-FD26-BBF9-3897-9A50C403D3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909850"/>
              </p:ext>
            </p:extLst>
          </p:nvPr>
        </p:nvGraphicFramePr>
        <p:xfrm>
          <a:off x="971600" y="1107726"/>
          <a:ext cx="2808312" cy="4481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3148">
                  <a:extLst>
                    <a:ext uri="{9D8B030D-6E8A-4147-A177-3AD203B41FA5}">
                      <a16:colId xmlns:a16="http://schemas.microsoft.com/office/drawing/2014/main" val="1376886857"/>
                    </a:ext>
                  </a:extLst>
                </a:gridCol>
                <a:gridCol w="1485164">
                  <a:extLst>
                    <a:ext uri="{9D8B030D-6E8A-4147-A177-3AD203B41FA5}">
                      <a16:colId xmlns:a16="http://schemas.microsoft.com/office/drawing/2014/main" val="1562431637"/>
                    </a:ext>
                  </a:extLst>
                </a:gridCol>
              </a:tblGrid>
              <a:tr h="67222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1" u="none" strike="noStrike" dirty="0">
                          <a:effectLst/>
                        </a:rPr>
                        <a:t>Ejecutivo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u="none" strike="noStrike" dirty="0">
                          <a:effectLst/>
                        </a:rPr>
                        <a:t>Importaciones                              01-12-2022 a 01-12-2023  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1515899189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Claudia Morales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 dirty="0">
                          <a:effectLst/>
                        </a:rPr>
                        <a:t>1098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1432945742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David Muñoz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1341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3867047888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Gonzalo Valdivia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1450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3751943275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Hector Hernandez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 dirty="0">
                          <a:effectLst/>
                        </a:rPr>
                        <a:t>3116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291695830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Jaime López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995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2864413732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Jocelyn Silva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1577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540287566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Jorge Alvarado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383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2029751841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Maria Correa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1208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2248827398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Maria Jesus Herrera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2684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2909064489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Moises Diaz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1212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1930922503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Patricio Romero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1624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413521851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Robinson Rios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1382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351806309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Silvia Carreño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1431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2393553402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Cristian Tubi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 dirty="0">
                          <a:effectLst/>
                        </a:rPr>
                        <a:t>266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2493271656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 dirty="0">
                          <a:effectLst/>
                        </a:rPr>
                        <a:t>Veronica Perez 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1345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2774671004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Otros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341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1190392112"/>
                  </a:ext>
                </a:extLst>
              </a:tr>
              <a:tr h="224076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Total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 dirty="0">
                          <a:effectLst/>
                        </a:rPr>
                        <a:t>21453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94" marR="8394" marT="8394" marB="0" anchor="b"/>
                </a:tc>
                <a:extLst>
                  <a:ext uri="{0D108BD9-81ED-4DB2-BD59-A6C34878D82A}">
                    <a16:rowId xmlns:a16="http://schemas.microsoft.com/office/drawing/2014/main" val="1171499390"/>
                  </a:ext>
                </a:extLst>
              </a:tr>
            </a:tbl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36C843D6-33E2-09BE-6376-D78CB0A817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822586"/>
              </p:ext>
            </p:extLst>
          </p:nvPr>
        </p:nvGraphicFramePr>
        <p:xfrm>
          <a:off x="3923928" y="1547812"/>
          <a:ext cx="4914900" cy="376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635896" y="575794"/>
            <a:ext cx="251645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Exportaciones</a:t>
            </a:r>
            <a:endParaRPr lang="es-CL" sz="3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Imagen 1">
            <a:extLst>
              <a:ext uri="{FF2B5EF4-FFF2-40B4-BE49-F238E27FC236}">
                <a16:creationId xmlns:a16="http://schemas.microsoft.com/office/drawing/2014/main" id="{E67DF473-F3D4-4D15-88C6-238384C41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244" y="6160250"/>
            <a:ext cx="2664296" cy="6341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60975FB0-51B8-81E9-582D-A31E200504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961986"/>
              </p:ext>
            </p:extLst>
          </p:nvPr>
        </p:nvGraphicFramePr>
        <p:xfrm>
          <a:off x="1021735" y="1196752"/>
          <a:ext cx="2758177" cy="4248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9526">
                  <a:extLst>
                    <a:ext uri="{9D8B030D-6E8A-4147-A177-3AD203B41FA5}">
                      <a16:colId xmlns:a16="http://schemas.microsoft.com/office/drawing/2014/main" val="4075251316"/>
                    </a:ext>
                  </a:extLst>
                </a:gridCol>
                <a:gridCol w="1458651">
                  <a:extLst>
                    <a:ext uri="{9D8B030D-6E8A-4147-A177-3AD203B41FA5}">
                      <a16:colId xmlns:a16="http://schemas.microsoft.com/office/drawing/2014/main" val="222763379"/>
                    </a:ext>
                  </a:extLst>
                </a:gridCol>
              </a:tblGrid>
              <a:tr h="43572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Ejecutivo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u="none" strike="noStrike" dirty="0">
                          <a:effectLst/>
                        </a:rPr>
                        <a:t>Exportaciones                      01-12-2022 a 01-12-2023  </a:t>
                      </a:r>
                      <a:endParaRPr lang="es-C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52870349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Claudia Morales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27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1934672769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David Muñoz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14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3938288124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Gonzalo Valdivia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38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2071784586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Hector Hernandez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31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539150878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Jaime López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23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2295146538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Jocelyn Silva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67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1985886510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Maria Correa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55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4286985630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Maria Jesus Herrera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123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2992316235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Moises Diaz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41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3092841753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Patricio Romero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87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696650687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Robinson Rios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79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558480537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Silvia Carreño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73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2700687673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Cristian Tubi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686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76232212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Veronica Perez 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145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2660675182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Otros</a:t>
                      </a:r>
                      <a:endParaRPr lang="es-C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>
                          <a:effectLst/>
                        </a:rPr>
                        <a:t>536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2167410284"/>
                  </a:ext>
                </a:extLst>
              </a:tr>
              <a:tr h="238297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u="none" strike="noStrike">
                          <a:effectLst/>
                        </a:rPr>
                        <a:t>Total </a:t>
                      </a:r>
                      <a:endParaRPr lang="es-C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100" u="none" strike="noStrike" dirty="0">
                          <a:effectLst/>
                        </a:rPr>
                        <a:t>2025</a:t>
                      </a:r>
                      <a:endParaRPr lang="es-CL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26" marR="9426" marT="9426" marB="0" anchor="b"/>
                </a:tc>
                <a:extLst>
                  <a:ext uri="{0D108BD9-81ED-4DB2-BD59-A6C34878D82A}">
                    <a16:rowId xmlns:a16="http://schemas.microsoft.com/office/drawing/2014/main" val="2017897903"/>
                  </a:ext>
                </a:extLst>
              </a:tr>
            </a:tbl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B5F1E5A1-3A6C-1D2A-D615-B58FCC0545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4026386"/>
              </p:ext>
            </p:extLst>
          </p:nvPr>
        </p:nvGraphicFramePr>
        <p:xfrm>
          <a:off x="3917931" y="1449325"/>
          <a:ext cx="5000626" cy="3743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5656" y="2132856"/>
            <a:ext cx="6600451" cy="2262781"/>
          </a:xfrm>
        </p:spPr>
        <p:txBody>
          <a:bodyPr>
            <a:normAutofit/>
          </a:bodyPr>
          <a:lstStyle/>
          <a:p>
            <a:pPr algn="ctr"/>
            <a:r>
              <a:rPr lang="es-ES" sz="5400" dirty="0"/>
              <a:t>FORTALEZAS Y DEBILIDADES</a:t>
            </a:r>
          </a:p>
        </p:txBody>
      </p:sp>
      <p:pic>
        <p:nvPicPr>
          <p:cNvPr id="3" name="Imagen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0597"/>
            <a:ext cx="2941183" cy="880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71600" y="3052564"/>
            <a:ext cx="4267200" cy="3345159"/>
          </a:xfrm>
        </p:spPr>
        <p:txBody>
          <a:bodyPr>
            <a:normAutofit fontScale="92500" lnSpcReduction="20000"/>
          </a:bodyPr>
          <a:lstStyle/>
          <a:p>
            <a:r>
              <a:rPr lang="es-ES" sz="2000" b="1" dirty="0"/>
              <a:t>Grato ambiente Laboral </a:t>
            </a:r>
          </a:p>
          <a:p>
            <a:r>
              <a:rPr lang="es-ES" sz="2000" b="1" dirty="0"/>
              <a:t>Estructura acorde a lo necesitado</a:t>
            </a:r>
          </a:p>
          <a:p>
            <a:r>
              <a:rPr lang="es-ES" sz="2000" b="1" dirty="0"/>
              <a:t>Capacidad para trabajar bajo presión</a:t>
            </a:r>
          </a:p>
          <a:p>
            <a:r>
              <a:rPr lang="es-ES" sz="2000" b="1" dirty="0"/>
              <a:t>Profesionalismo y compromiso</a:t>
            </a:r>
          </a:p>
          <a:p>
            <a:r>
              <a:rPr lang="es-ES" sz="2000" b="1" dirty="0"/>
              <a:t>Herramientas adecuadas para el desempeño de las funciones </a:t>
            </a:r>
          </a:p>
          <a:p>
            <a:r>
              <a:rPr lang="es-ES" sz="2000" b="1" dirty="0"/>
              <a:t>Buena relación con superiores directos</a:t>
            </a:r>
          </a:p>
          <a:p>
            <a:r>
              <a:rPr lang="es-ES" sz="2000" b="1" dirty="0"/>
              <a:t>Buena relación con sucursales </a:t>
            </a:r>
          </a:p>
          <a:p>
            <a:pPr marL="0" indent="0">
              <a:buNone/>
            </a:pPr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dirty="0"/>
          </a:p>
          <a:p>
            <a:pPr lvl="1"/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331640" y="160338"/>
            <a:ext cx="3082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Fortalezas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AutoShape 4" descr="Resultado de imagen para fortalez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586" y="5689448"/>
            <a:ext cx="3096344" cy="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FORTALEZAS Y DEBILIDADES | Asesoría y Consultoría Integral para ...">
            <a:extLst>
              <a:ext uri="{FF2B5EF4-FFF2-40B4-BE49-F238E27FC236}">
                <a16:creationId xmlns:a16="http://schemas.microsoft.com/office/drawing/2014/main" id="{E717487C-1D49-473D-A68D-8678D9B61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48408"/>
            <a:ext cx="365528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786" y="5517232"/>
            <a:ext cx="3914775" cy="1171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181690" y="476672"/>
            <a:ext cx="35589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Debilidades</a:t>
            </a:r>
          </a:p>
          <a:p>
            <a:pPr algn="ctr"/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27584" y="4232646"/>
            <a:ext cx="4267200" cy="4297363"/>
          </a:xfrm>
        </p:spPr>
        <p:txBody>
          <a:bodyPr>
            <a:normAutofit lnSpcReduction="10000"/>
          </a:bodyPr>
          <a:lstStyle/>
          <a:p>
            <a:r>
              <a:rPr lang="es-ES" sz="2000" b="1" dirty="0"/>
              <a:t>Falta de cursos de capacitación para potenciar habilidades y conocimientos del departamento.</a:t>
            </a:r>
          </a:p>
          <a:p>
            <a:r>
              <a:rPr lang="es-ES" sz="2000" b="1" dirty="0"/>
              <a:t>Falta de motivación e incentivos por parte de alta dirección para el logro de objetivos.</a:t>
            </a:r>
          </a:p>
          <a:p>
            <a:r>
              <a:rPr lang="es-ES" sz="2000" b="1" dirty="0"/>
              <a:t>Falta de actividades extra programáticas, a fin de estrechar lazos con resto de departamentos y sucursales.</a:t>
            </a:r>
          </a:p>
          <a:p>
            <a:pPr marL="0" indent="0">
              <a:buNone/>
            </a:pPr>
            <a:endParaRPr lang="es-ES" sz="2000" b="1" dirty="0"/>
          </a:p>
          <a:p>
            <a:pPr marL="0" indent="0">
              <a:buNone/>
            </a:pPr>
            <a:r>
              <a:rPr lang="es-ES" sz="2000" b="1" dirty="0"/>
              <a:t> </a:t>
            </a:r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dirty="0"/>
          </a:p>
          <a:p>
            <a:pPr lvl="1"/>
            <a:endParaRPr lang="es-ES" dirty="0"/>
          </a:p>
        </p:txBody>
      </p:sp>
      <p:pic>
        <p:nvPicPr>
          <p:cNvPr id="4098" name="Picture 2" descr="Hombre Persona De La Mascota Con La Debilidad, El Desánimo ...">
            <a:extLst>
              <a:ext uri="{FF2B5EF4-FFF2-40B4-BE49-F238E27FC236}">
                <a16:creationId xmlns:a16="http://schemas.microsoft.com/office/drawing/2014/main" id="{D4CCEFBE-9179-4E58-8EA1-8E8AF0684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389" y="1124744"/>
            <a:ext cx="3789040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90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1069214" y="679048"/>
            <a:ext cx="80747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rPr>
              <a:t>Problemas que afectan  </a:t>
            </a:r>
          </a:p>
          <a:p>
            <a:pPr algn="ctr"/>
            <a:r>
              <a:rPr lang="es-ES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Gestión de departamento</a:t>
            </a:r>
            <a:endParaRPr lang="es-ES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/>
            </a:endParaRPr>
          </a:p>
        </p:txBody>
      </p:sp>
      <p:pic>
        <p:nvPicPr>
          <p:cNvPr id="5122" name="Picture 2" descr="Los problemas más comunes en las ventas - Neurosales">
            <a:extLst>
              <a:ext uri="{FF2B5EF4-FFF2-40B4-BE49-F238E27FC236}">
                <a16:creationId xmlns:a16="http://schemas.microsoft.com/office/drawing/2014/main" id="{E34DA863-970E-437B-9853-C3F6B7D22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009789"/>
            <a:ext cx="3913187" cy="293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3" name="Rectangle 3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054822" y="3140968"/>
            <a:ext cx="7920880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1500" dirty="0"/>
          </a:p>
          <a:p>
            <a:endParaRPr lang="es-CL" sz="1500" b="1" u="sng" dirty="0"/>
          </a:p>
          <a:p>
            <a:r>
              <a:rPr lang="es-CL" sz="1500" b="1" u="sng" dirty="0"/>
              <a:t>Desorden en envío de </a:t>
            </a:r>
            <a:r>
              <a:rPr lang="es-CL" sz="1500" b="1" u="sng" dirty="0" err="1"/>
              <a:t>cta</a:t>
            </a:r>
            <a:r>
              <a:rPr lang="es-CL" sz="1500" b="1" u="sng" dirty="0"/>
              <a:t> </a:t>
            </a:r>
            <a:r>
              <a:rPr lang="es-CL" sz="1500" b="1" u="sng" dirty="0" err="1"/>
              <a:t>cte</a:t>
            </a:r>
            <a:r>
              <a:rPr lang="es-CL" sz="1500" b="1" u="sng" dirty="0"/>
              <a:t> a clientes</a:t>
            </a:r>
          </a:p>
          <a:p>
            <a:pPr marL="0" indent="0">
              <a:buNone/>
            </a:pPr>
            <a:r>
              <a:rPr lang="es-CL" sz="1500" dirty="0"/>
              <a:t>	Existen retrasos en envío de </a:t>
            </a:r>
            <a:r>
              <a:rPr lang="es-CL" sz="1500" dirty="0" err="1"/>
              <a:t>cta</a:t>
            </a:r>
            <a:r>
              <a:rPr lang="es-CL" sz="1500" dirty="0"/>
              <a:t> cte. En muchas ocasiones, no están considerados abonos y/o depósitos, lo cual provoca diferencia y reclamos de clientes </a:t>
            </a:r>
            <a:endParaRPr lang="es-CL" sz="1500" b="1" u="sng" dirty="0"/>
          </a:p>
          <a:p>
            <a:r>
              <a:rPr lang="es-ES" sz="1600" b="1" u="sng" dirty="0"/>
              <a:t>Retrasos en cobranzas a clientes</a:t>
            </a:r>
          </a:p>
          <a:p>
            <a:pPr marL="0" indent="0">
              <a:buNone/>
            </a:pPr>
            <a:r>
              <a:rPr lang="es-ES" sz="1600" dirty="0"/>
              <a:t>	Mejorar y agilizar cobro de </a:t>
            </a:r>
            <a:r>
              <a:rPr lang="es-ES" sz="1600" dirty="0" err="1"/>
              <a:t>cta</a:t>
            </a:r>
            <a:r>
              <a:rPr lang="es-ES" sz="1600" dirty="0"/>
              <a:t> </a:t>
            </a:r>
            <a:r>
              <a:rPr lang="es-ES" sz="1600" dirty="0" err="1"/>
              <a:t>cte</a:t>
            </a:r>
            <a:r>
              <a:rPr lang="es-ES" sz="1600" dirty="0"/>
              <a:t> a clientes, se identifica que, en ocasiones, están mal emitidas, por no considerar pagos y abonos, lo cual produce diferencia con lo registrado </a:t>
            </a:r>
            <a:r>
              <a:rPr lang="es-ES" sz="1600"/>
              <a:t>por clientes</a:t>
            </a:r>
            <a:endParaRPr lang="es-ES" sz="1600" b="1" u="sng" dirty="0"/>
          </a:p>
          <a:p>
            <a:r>
              <a:rPr lang="es-ES" sz="1600" b="1" u="sng" dirty="0"/>
              <a:t>Retrasos en devolución de saldos a favor a clientes</a:t>
            </a:r>
          </a:p>
          <a:p>
            <a:pPr marL="457200" lvl="1" indent="0">
              <a:buNone/>
            </a:pPr>
            <a:r>
              <a:rPr lang="es-CL" sz="1600" dirty="0"/>
              <a:t>Existen retrasos en pagos de saldos a favor de clientes en </a:t>
            </a:r>
            <a:r>
              <a:rPr lang="es-CL" sz="1600" dirty="0" err="1"/>
              <a:t>cta</a:t>
            </a:r>
            <a:r>
              <a:rPr lang="es-CL" sz="1600" dirty="0"/>
              <a:t> </a:t>
            </a:r>
            <a:r>
              <a:rPr lang="es-CL" sz="1600" dirty="0" err="1"/>
              <a:t>cte</a:t>
            </a:r>
            <a:r>
              <a:rPr lang="es-CL" sz="1600" dirty="0"/>
              <a:t>, en algunas ocasiones pasan meses y si cliente no lo solicita, agencia no hace devolución. Se solicita, que al cierre de mes contable, se haga devolución respectiva  </a:t>
            </a:r>
            <a:endParaRPr lang="es-ES" sz="1600" b="1" dirty="0"/>
          </a:p>
          <a:p>
            <a:pPr marL="0" indent="0">
              <a:buNone/>
            </a:pPr>
            <a:r>
              <a:rPr lang="es-ES" sz="1600" b="1" dirty="0"/>
              <a:t>	</a:t>
            </a:r>
            <a:endParaRPr lang="es-ES" sz="1600" dirty="0"/>
          </a:p>
          <a:p>
            <a:pPr marL="0" indent="0">
              <a:buNone/>
            </a:pPr>
            <a:endParaRPr lang="es-ES" sz="1600" dirty="0"/>
          </a:p>
          <a:p>
            <a:endParaRPr lang="es-ES" sz="1600" b="1" dirty="0"/>
          </a:p>
          <a:p>
            <a:endParaRPr lang="es-CL" sz="1500" b="1" u="sng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endParaRPr lang="es-CL" sz="1500" b="1" u="sng" dirty="0"/>
          </a:p>
          <a:p>
            <a:endParaRPr lang="es-CL" sz="1500" b="1" u="sng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B51095B-6758-4ACD-B209-E5282383C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078773"/>
            <a:ext cx="2195736" cy="6571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851920" y="2708920"/>
            <a:ext cx="2078813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7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FIN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dIAG7WhWjupCZ4n8F2K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t3NLyN5bG9MX84Ywq40Q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t3NLyN5bG9MX84Ywq40Q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sVeI2TwAzQM9S4tQjLvM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nk8vjtC9q0JAXtyxsX2O5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TM02900743[[fn=Orgánico]]</Template>
  <TotalTime>0</TotalTime>
  <Words>859</Words>
  <Application>Microsoft Office PowerPoint</Application>
  <PresentationFormat>Presentación en pantalla (4:3)</PresentationFormat>
  <Paragraphs>184</Paragraphs>
  <Slides>11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Corbel</vt:lpstr>
      <vt:lpstr>Georgia</vt:lpstr>
      <vt:lpstr>Wingdings 2</vt:lpstr>
      <vt:lpstr>HDOfficeLightV0</vt:lpstr>
      <vt:lpstr>Parallax</vt:lpstr>
      <vt:lpstr>Revisión Gerencial Area Ejecutivos 2023  </vt:lpstr>
      <vt:lpstr>Temas a tratar:</vt:lpstr>
      <vt:lpstr>Presentación de PowerPoint</vt:lpstr>
      <vt:lpstr>Presentación de PowerPoint</vt:lpstr>
      <vt:lpstr>Presentación de PowerPoint</vt:lpstr>
      <vt:lpstr>FORTALEZAS Y DEBILIDADES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2017-09-03T22:48:02Z</dcterms:created>
  <dcterms:modified xsi:type="dcterms:W3CDTF">2024-03-19T19:22:57Z</dcterms:modified>
</cp:coreProperties>
</file>